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id" ContentType="audio/unknown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9" r:id="rId41"/>
    <p:sldId id="300" r:id="rId42"/>
    <p:sldId id="301" r:id="rId43"/>
    <p:sldId id="302" r:id="rId44"/>
    <p:sldId id="303" r:id="rId45"/>
    <p:sldId id="304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4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936B-401C-496D-94DE-7CF14F000D4D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9CA2060-CE80-4865-9E51-D70CE5172C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936B-401C-496D-94DE-7CF14F000D4D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2060-CE80-4865-9E51-D70CE5172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936B-401C-496D-94DE-7CF14F000D4D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2060-CE80-4865-9E51-D70CE5172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936B-401C-496D-94DE-7CF14F000D4D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2060-CE80-4865-9E51-D70CE5172C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936B-401C-496D-94DE-7CF14F000D4D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9CA2060-CE80-4865-9E51-D70CE5172C2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936B-401C-496D-94DE-7CF14F000D4D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2060-CE80-4865-9E51-D70CE5172C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936B-401C-496D-94DE-7CF14F000D4D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2060-CE80-4865-9E51-D70CE5172C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936B-401C-496D-94DE-7CF14F000D4D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2060-CE80-4865-9E51-D70CE5172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936B-401C-496D-94DE-7CF14F000D4D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2060-CE80-4865-9E51-D70CE5172C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936B-401C-496D-94DE-7CF14F000D4D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A2060-CE80-4865-9E51-D70CE5172C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936B-401C-496D-94DE-7CF14F000D4D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9CA2060-CE80-4865-9E51-D70CE5172C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C67936B-401C-496D-94DE-7CF14F000D4D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9CA2060-CE80-4865-9E51-D70CE5172C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Reprieve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371600" y="2438400"/>
            <a:ext cx="3124200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(n.) </a:t>
            </a:r>
            <a:r>
              <a:rPr lang="en-US" dirty="0"/>
              <a:t>A cancellation or postponement of a punishment</a:t>
            </a:r>
            <a:r>
              <a:rPr lang="en-US" dirty="0" smtClean="0"/>
              <a:t>.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225" y="2662237"/>
            <a:ext cx="2143125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3581400"/>
            <a:ext cx="31242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She received a reprieve from her Saturday detention because of snow.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meticulously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371600" y="2438400"/>
            <a:ext cx="3124200" cy="12954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n-US" dirty="0" smtClean="0"/>
              <a:t>(adj.) </a:t>
            </a:r>
            <a:r>
              <a:rPr lang="en-US" dirty="0"/>
              <a:t>Showing great attention to detail; very careful and precise</a:t>
            </a:r>
            <a:r>
              <a:rPr lang="en-US" dirty="0" smtClean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884" y="3374274"/>
            <a:ext cx="951807" cy="719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066800" y="3962400"/>
            <a:ext cx="33528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Woodworking can be a very meticulous trade – one which requires great skill and patience.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58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nourishment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371600" y="2438400"/>
            <a:ext cx="3124200" cy="1524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(n.) </a:t>
            </a:r>
            <a:r>
              <a:rPr lang="en-US" dirty="0"/>
              <a:t>The substances necessary for growth, health, and good condition</a:t>
            </a:r>
            <a:r>
              <a:rPr lang="en-US" dirty="0" smtClean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87" y="3065780"/>
            <a:ext cx="1778000" cy="1336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219200" y="3810000"/>
            <a:ext cx="32004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Proper nourishment is important during PSSAs to obtain a proficient score.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9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prestige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371600" y="2438400"/>
            <a:ext cx="3124200" cy="1524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(n.) Respect </a:t>
            </a:r>
            <a:r>
              <a:rPr lang="en-US" dirty="0"/>
              <a:t>and admiration felt for someone or something on the basis of their </a:t>
            </a:r>
            <a:r>
              <a:rPr lang="en-US" dirty="0" smtClean="0"/>
              <a:t>quality.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2675163"/>
            <a:ext cx="3749675" cy="2117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3810000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The girl was looking at many prestigious schools so she could get an excellent education.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7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acquisition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371600" y="2438400"/>
            <a:ext cx="3124200" cy="1447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(n.) </a:t>
            </a:r>
            <a:r>
              <a:rPr lang="en-US" dirty="0"/>
              <a:t>An asset or object bought or obtained, typically by a library or museum</a:t>
            </a:r>
            <a:r>
              <a:rPr lang="en-US" dirty="0" smtClean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2483908"/>
            <a:ext cx="3749675" cy="2499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810000"/>
            <a:ext cx="32004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</a:rPr>
              <a:t>The Reading Museum received its newest acquisition – a mummy.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2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Chapters 8 &amp; 9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The Giver </a:t>
            </a:r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64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Crescendo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3886200" cy="22707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(n.) </a:t>
            </a:r>
            <a:r>
              <a:rPr lang="en-US" sz="3200" i="0" dirty="0"/>
              <a:t>A gradual increase in loudness.</a:t>
            </a:r>
            <a:endParaRPr lang="en-US" sz="3200" dirty="0"/>
          </a:p>
        </p:txBody>
      </p:sp>
      <p:pic>
        <p:nvPicPr>
          <p:cNvPr id="7" name="MS900082189[1].mid">
            <a:hlinkClick r:id="" action="ppaction://media"/>
          </p:cNvPr>
          <p:cNvPicPr>
            <a:picLocks noGrp="1" noChangeAspect="1"/>
          </p:cNvPicPr>
          <p:nvPr>
            <p:ph sz="half" idx="2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62600" y="762000"/>
            <a:ext cx="609600" cy="6096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4"/>
          </p:nvPr>
        </p:nvSpPr>
        <p:spPr>
          <a:xfrm>
            <a:off x="304800" y="3581400"/>
            <a:ext cx="3886200" cy="24719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The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crescendo</a:t>
            </a:r>
            <a:r>
              <a:rPr lang="en-US" sz="2800" dirty="0" smtClean="0"/>
              <a:t> in the score of “Wicked” symbolized the start of the musical.</a:t>
            </a:r>
            <a:endParaRPr lang="en-US" sz="2800" dirty="0"/>
          </a:p>
        </p:txBody>
      </p:sp>
      <p:pic>
        <p:nvPicPr>
          <p:cNvPr id="1026" name="Picture 2" descr="C:\Users\Noel.Diem13\AppData\Local\Microsoft\Windows\Temporary Internet Files\Content.IE5\KAS3EWZJ\MC90029210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02" y="3276600"/>
            <a:ext cx="3059097" cy="28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75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Kinship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3886200" cy="2270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(n</a:t>
            </a:r>
            <a:r>
              <a:rPr lang="en-US" sz="2800" dirty="0"/>
              <a:t>.) </a:t>
            </a:r>
            <a:r>
              <a:rPr lang="en-US" sz="2800" dirty="0" smtClean="0"/>
              <a:t>Blood </a:t>
            </a:r>
            <a:r>
              <a:rPr lang="en-US" sz="2800" dirty="0"/>
              <a:t>relationship.</a:t>
            </a:r>
          </a:p>
          <a:p>
            <a:r>
              <a:rPr lang="en-US" sz="2800" dirty="0"/>
              <a:t>A sharing of characteristics or origins.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47800"/>
            <a:ext cx="2323623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4"/>
          <p:cNvSpPr>
            <a:spLocks noGrp="1"/>
          </p:cNvSpPr>
          <p:nvPr>
            <p:ph sz="half" idx="4"/>
          </p:nvPr>
        </p:nvSpPr>
        <p:spPr>
          <a:xfrm>
            <a:off x="228600" y="4038600"/>
            <a:ext cx="3886200" cy="24719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My younger brother, Jack, and I have a </a:t>
            </a:r>
            <a:r>
              <a:rPr lang="en-US" sz="2400" dirty="0" smtClean="0">
                <a:solidFill>
                  <a:srgbClr val="FF0000"/>
                </a:solidFill>
              </a:rPr>
              <a:t>kinship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537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7680960" cy="1066800"/>
          </a:xfrm>
        </p:spPr>
        <p:txBody>
          <a:bodyPr/>
          <a:lstStyle/>
          <a:p>
            <a:r>
              <a:rPr lang="en-US" dirty="0" smtClean="0"/>
              <a:t>Prohibited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3886200" cy="22707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(v.) </a:t>
            </a:r>
            <a:r>
              <a:rPr lang="en-US" sz="2800" i="0" dirty="0"/>
              <a:t>Formally forbid (something) by law, rule, or other authority.</a:t>
            </a:r>
            <a:endParaRPr lang="en-US" sz="2800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352426" y="3276600"/>
            <a:ext cx="3886200" cy="24719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 smtClean="0"/>
              <a:t>Students are </a:t>
            </a:r>
            <a:r>
              <a:rPr lang="en-US" sz="2800" dirty="0" smtClean="0">
                <a:solidFill>
                  <a:srgbClr val="FF0000"/>
                </a:solidFill>
              </a:rPr>
              <a:t>prohibited</a:t>
            </a:r>
            <a:r>
              <a:rPr lang="en-US" sz="2800" dirty="0" smtClean="0"/>
              <a:t> from chewing gum in class.</a:t>
            </a:r>
            <a:endParaRPr lang="en-US" sz="2800" dirty="0"/>
          </a:p>
        </p:txBody>
      </p:sp>
      <p:pic>
        <p:nvPicPr>
          <p:cNvPr id="4098" name="Picture 2" descr="C:\Users\Noel.Diem13\AppData\Local\Microsoft\Windows\Temporary Internet Files\Content.IE5\OX76B5RE\MC900290958[1].wmf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3963" y="3411647"/>
            <a:ext cx="1671873" cy="155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36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Excruciating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3886200" cy="22707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(adj.) incredibly painful</a:t>
            </a:r>
            <a:endParaRPr lang="en-US" sz="3200" dirty="0"/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352426" y="3276600"/>
            <a:ext cx="3886200" cy="24719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The girl was in </a:t>
            </a:r>
            <a:r>
              <a:rPr lang="en-US" sz="2400" dirty="0" smtClean="0">
                <a:solidFill>
                  <a:srgbClr val="00B050"/>
                </a:solidFill>
              </a:rPr>
              <a:t>excruciating</a:t>
            </a:r>
            <a:r>
              <a:rPr lang="en-US" sz="2400" dirty="0" smtClean="0"/>
              <a:t> pain when she broke her arm in the soccer game.</a:t>
            </a:r>
            <a:endParaRPr lang="en-US" sz="2400" dirty="0"/>
          </a:p>
        </p:txBody>
      </p:sp>
      <p:pic>
        <p:nvPicPr>
          <p:cNvPr id="5123" name="Picture 3" descr="C:\Users\Noel.Diem13\AppData\Local\Microsoft\Windows\Temporary Internet Files\Content.IE5\OX76B5RE\MC900056349[1].wmf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6414" y="3403244"/>
            <a:ext cx="1826971" cy="157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80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Chapters 3-5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The Giver </a:t>
            </a:r>
            <a:r>
              <a:rPr lang="en-US" dirty="0" smtClean="0"/>
              <a:t>vocabulary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4504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Diminished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3886200" cy="2270760"/>
          </a:xfrm>
        </p:spPr>
        <p:txBody>
          <a:bodyPr>
            <a:normAutofit/>
          </a:bodyPr>
          <a:lstStyle/>
          <a:p>
            <a:r>
              <a:rPr lang="en-US" sz="3200" dirty="0"/>
              <a:t>(adj.) </a:t>
            </a:r>
            <a:r>
              <a:rPr lang="en-US" sz="3200" i="0" dirty="0"/>
              <a:t>Made smaller or less.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2"/>
          </p:nvPr>
        </p:nvSpPr>
        <p:spPr>
          <a:xfrm>
            <a:off x="352426" y="3276600"/>
            <a:ext cx="3886200" cy="24719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dirty="0" smtClean="0"/>
              <a:t>The city diminished below her as the plane flew through the sky.</a:t>
            </a:r>
            <a:endParaRPr lang="en-US" sz="2400" dirty="0"/>
          </a:p>
        </p:txBody>
      </p:sp>
      <p:pic>
        <p:nvPicPr>
          <p:cNvPr id="6148" name="Picture 4" descr="C:\Users\Noel.Diem13\AppData\Local\Microsoft\Windows\Temporary Internet Files\Content.IE5\KAS3EWZJ\MP900400439[1]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2300140"/>
            <a:ext cx="3733800" cy="3781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9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05200"/>
            <a:ext cx="7117180" cy="861420"/>
          </a:xfrm>
        </p:spPr>
        <p:txBody>
          <a:bodyPr/>
          <a:lstStyle/>
          <a:p>
            <a:r>
              <a:rPr lang="en-US" dirty="0" smtClean="0"/>
              <a:t>Chapters 10-11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676400"/>
            <a:ext cx="7117180" cy="1470025"/>
          </a:xfrm>
        </p:spPr>
        <p:txBody>
          <a:bodyPr/>
          <a:lstStyle/>
          <a:p>
            <a:r>
              <a:rPr lang="en-US" i="1" dirty="0" smtClean="0"/>
              <a:t>The Giver </a:t>
            </a:r>
            <a:r>
              <a:rPr lang="en-US" dirty="0" smtClean="0"/>
              <a:t>Vocabulary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861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Conspicuous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040493" y="1981201"/>
            <a:ext cx="2660650" cy="144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Adj. Standing </a:t>
            </a:r>
            <a:r>
              <a:rPr lang="en-US" sz="2400" dirty="0"/>
              <a:t>out so as to be clearly visible.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1695450"/>
            <a:ext cx="4457700" cy="430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142999" y="3733800"/>
            <a:ext cx="28520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girl who didn’t wear her uniform to school was conspicuous during the concert.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4871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Tentatively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3853671" y="721518"/>
            <a:ext cx="4279869" cy="5414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/>
        </p:nvSpPr>
        <p:spPr>
          <a:xfrm>
            <a:off x="1010459" y="2028031"/>
            <a:ext cx="2660650" cy="501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Adv. Not fully worked out, concluded, or agreed on; provisional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1010459" y="3886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We made </a:t>
            </a:r>
            <a:r>
              <a:rPr lang="en-US" sz="2400" u="sng" dirty="0" smtClean="0"/>
              <a:t>tentative </a:t>
            </a:r>
            <a:r>
              <a:rPr lang="en-US" sz="2400" dirty="0" smtClean="0"/>
              <a:t>plans to meet at the park next weekend.</a:t>
            </a:r>
            <a:endParaRPr lang="en-US" sz="2400" dirty="0"/>
          </a:p>
        </p:txBody>
      </p:sp>
      <p:pic>
        <p:nvPicPr>
          <p:cNvPr id="1026" name="Picture 2" descr="C:\Users\Noel.Diem13\AppData\Local\Microsoft\Windows\Temporary Internet Files\Content.IE5\8M379JK6\MC9002157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28031"/>
            <a:ext cx="3574610" cy="31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90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Frigid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3853671" y="721518"/>
            <a:ext cx="4279869" cy="5414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/>
        </p:nvSpPr>
        <p:spPr>
          <a:xfrm>
            <a:off x="1010459" y="2028031"/>
            <a:ext cx="2660650" cy="501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Adj. Very cold in temperature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1021345" y="3581400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It was so </a:t>
            </a:r>
            <a:r>
              <a:rPr lang="en-US" sz="2400" u="sng" dirty="0" smtClean="0"/>
              <a:t>frigid</a:t>
            </a:r>
            <a:r>
              <a:rPr lang="en-US" sz="2400" dirty="0" smtClean="0"/>
              <a:t> outside that the boy needed to wear his winter coat, a hat, a scarf, and mittens.</a:t>
            </a:r>
            <a:endParaRPr lang="en-US" sz="2400" dirty="0"/>
          </a:p>
        </p:txBody>
      </p:sp>
      <p:pic>
        <p:nvPicPr>
          <p:cNvPr id="2050" name="Picture 2" descr="C:\Users\Noel.Diem13\AppData\Local\Microsoft\Windows\Temporary Internet Files\Content.IE5\3UJERV4U\MC90036360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19" y="2529682"/>
            <a:ext cx="2761641" cy="318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6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Incline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3853671" y="721518"/>
            <a:ext cx="4279869" cy="5414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/>
        </p:nvSpPr>
        <p:spPr>
          <a:xfrm>
            <a:off x="1010459" y="2028031"/>
            <a:ext cx="2660650" cy="501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N. </a:t>
            </a:r>
            <a:r>
              <a:rPr lang="en-US" sz="2400" dirty="0"/>
              <a:t>An </a:t>
            </a:r>
            <a:r>
              <a:rPr lang="en-US" sz="2400" dirty="0" smtClean="0"/>
              <a:t>sloped surface, </a:t>
            </a:r>
            <a:r>
              <a:rPr lang="en-US" sz="2400" dirty="0"/>
              <a:t>esp. on a road, path, or </a:t>
            </a:r>
            <a:r>
              <a:rPr lang="en-US" sz="2400" dirty="0" smtClean="0"/>
              <a:t>railway</a:t>
            </a:r>
            <a:r>
              <a:rPr lang="en-US" sz="2400" dirty="0"/>
              <a:t>.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838200" y="40386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Climbing the </a:t>
            </a:r>
            <a:r>
              <a:rPr lang="en-US" sz="2000" u="sng" dirty="0" smtClean="0"/>
              <a:t>incline</a:t>
            </a:r>
            <a:r>
              <a:rPr lang="en-US" sz="2000" dirty="0" smtClean="0"/>
              <a:t> of the mountain provided many sights to the tourists.</a:t>
            </a:r>
            <a:endParaRPr lang="en-US" sz="2000" dirty="0"/>
          </a:p>
        </p:txBody>
      </p:sp>
      <p:pic>
        <p:nvPicPr>
          <p:cNvPr id="3074" name="Picture 2" descr="C:\Users\Noel.Diem13\AppData\Local\Microsoft\Windows\Temporary Internet Files\Content.IE5\3UJERV4U\MP90040234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00627"/>
            <a:ext cx="2081784" cy="3121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7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Obsolete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3853671" y="721518"/>
            <a:ext cx="4279869" cy="5414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/>
        </p:nvSpPr>
        <p:spPr>
          <a:xfrm>
            <a:off x="1010459" y="2028031"/>
            <a:ext cx="2660650" cy="501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Adj. </a:t>
            </a:r>
            <a:r>
              <a:rPr lang="en-US" sz="2400" dirty="0"/>
              <a:t>No longer produced or used; out of date.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762000" y="38100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mother tried to convince her daughter to wear an obsolete sweater to the dance.</a:t>
            </a:r>
            <a:endParaRPr lang="en-US" sz="2000" dirty="0"/>
          </a:p>
        </p:txBody>
      </p:sp>
      <p:pic>
        <p:nvPicPr>
          <p:cNvPr id="4098" name="Picture 2" descr="C:\Users\Noel.Diem13\AppData\Local\Microsoft\Windows\Temporary Internet Files\Content.IE5\3UJERV4U\MC90001828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3916375" cy="305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68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Conveyance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3853671" y="721518"/>
            <a:ext cx="4279869" cy="5414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/>
        </p:nvSpPr>
        <p:spPr>
          <a:xfrm>
            <a:off x="1010459" y="2028031"/>
            <a:ext cx="2660650" cy="501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N. </a:t>
            </a:r>
            <a:r>
              <a:rPr lang="en-US" sz="2000" dirty="0"/>
              <a:t>The action or process of transporting someone or something from one place to another.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1010459" y="39624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During the </a:t>
            </a:r>
            <a:r>
              <a:rPr lang="en-US" sz="2000" u="sng" dirty="0" smtClean="0"/>
              <a:t>conveyance</a:t>
            </a:r>
            <a:r>
              <a:rPr lang="en-US" sz="2000" dirty="0" smtClean="0"/>
              <a:t>, the baby fell asleep in her car seat.</a:t>
            </a:r>
            <a:endParaRPr lang="en-US" sz="2000" dirty="0"/>
          </a:p>
        </p:txBody>
      </p:sp>
      <p:pic>
        <p:nvPicPr>
          <p:cNvPr id="5122" name="Picture 2" descr="C:\Users\Noel.Diem13\AppData\Local\Microsoft\Windows\Temporary Internet Files\Content.IE5\3R4F9YDD\MC9000554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39313"/>
            <a:ext cx="4448269" cy="339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24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3853671" y="721518"/>
            <a:ext cx="4279869" cy="5414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Char char="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101000"/>
              <a:buFont typeface="Courier New" pitchFamily="49" charset="0"/>
              <a:buChar char="o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Font typeface="Courier New" pitchFamily="49" charset="0"/>
              <a:buChar char="o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/>
        </p:nvSpPr>
        <p:spPr>
          <a:xfrm>
            <a:off x="1010459" y="2028031"/>
            <a:ext cx="2660650" cy="5016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Adj. </a:t>
            </a:r>
            <a:r>
              <a:rPr lang="en-US" sz="2400" dirty="0"/>
              <a:t>Feeling or showing tiredness, esp. as a result of excessive exertion or lack of sleep.</a:t>
            </a:r>
          </a:p>
        </p:txBody>
      </p:sp>
      <p:sp>
        <p:nvSpPr>
          <p:cNvPr id="7" name="TextBox 5"/>
          <p:cNvSpPr txBox="1"/>
          <p:nvPr/>
        </p:nvSpPr>
        <p:spPr>
          <a:xfrm>
            <a:off x="937188" y="45720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boy was </a:t>
            </a:r>
            <a:r>
              <a:rPr lang="en-US" sz="2000" u="sng" dirty="0" smtClean="0"/>
              <a:t>weary</a:t>
            </a:r>
            <a:r>
              <a:rPr lang="en-US" sz="2000" dirty="0" smtClean="0"/>
              <a:t> after spending the entire day studying for tests.</a:t>
            </a:r>
            <a:endParaRPr lang="en-US" sz="2000" dirty="0"/>
          </a:p>
        </p:txBody>
      </p:sp>
      <p:pic>
        <p:nvPicPr>
          <p:cNvPr id="6147" name="Picture 3" descr="C:\Users\Noel.Diem13\AppData\Local\Microsoft\Windows\Temporary Internet Files\Content.IE5\3UJERV4U\MP9003089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36641"/>
            <a:ext cx="3657600" cy="243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Chapters 12-13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The Giver </a:t>
            </a:r>
            <a:r>
              <a:rPr lang="en-US" dirty="0" smtClean="0"/>
              <a:t>vocabulary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682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Forbidden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98861" y="2209800"/>
            <a:ext cx="4038600" cy="1905000"/>
          </a:xfrm>
        </p:spPr>
        <p:txBody>
          <a:bodyPr/>
          <a:lstStyle/>
          <a:p>
            <a:r>
              <a:rPr lang="en-US" dirty="0" smtClean="0"/>
              <a:t>(adj.) banned, not allowed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115" y="2679954"/>
            <a:ext cx="1609344" cy="2107692"/>
          </a:xfrm>
        </p:spPr>
      </p:pic>
      <p:sp>
        <p:nvSpPr>
          <p:cNvPr id="7" name="TextBox 6"/>
          <p:cNvSpPr txBox="1"/>
          <p:nvPr/>
        </p:nvSpPr>
        <p:spPr>
          <a:xfrm>
            <a:off x="533400" y="3810000"/>
            <a:ext cx="3581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rgbClr val="DFE6D0"/>
                </a:solidFill>
              </a:rPr>
              <a:t>Harry and Ron frequented the “forbidden” section of the library.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8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Genetic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1224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Adj</a:t>
            </a:r>
            <a:r>
              <a:rPr lang="en-US" sz="3600" dirty="0"/>
              <a:t>. Of or relating to genes or heredity.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57600"/>
            <a:ext cx="4040188" cy="2503488"/>
          </a:xfrm>
        </p:spPr>
        <p:txBody>
          <a:bodyPr>
            <a:normAutofit/>
          </a:bodyPr>
          <a:lstStyle/>
          <a:p>
            <a:r>
              <a:rPr lang="en-US" dirty="0" smtClean="0"/>
              <a:t>It was obvious they were siblings because they had the same </a:t>
            </a:r>
            <a:r>
              <a:rPr lang="en-US" u="sng" dirty="0" smtClean="0"/>
              <a:t>genetic</a:t>
            </a:r>
            <a:r>
              <a:rPr lang="en-US" dirty="0" smtClean="0"/>
              <a:t> traits – brown hair and big brown eyes.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953000" y="3074314"/>
            <a:ext cx="3733800" cy="2233372"/>
          </a:xfrm>
        </p:spPr>
      </p:pic>
    </p:spTree>
    <p:extLst>
      <p:ext uri="{BB962C8B-B14F-4D97-AF65-F5344CB8AC3E}">
        <p14:creationId xmlns:p14="http://schemas.microsoft.com/office/powerpoint/2010/main" val="32457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/>
              <a:t>Hueless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817687"/>
          </a:xfrm>
        </p:spPr>
        <p:txBody>
          <a:bodyPr/>
          <a:lstStyle/>
          <a:p>
            <a:r>
              <a:rPr lang="en-US" dirty="0" smtClean="0"/>
              <a:t>Adj. of </a:t>
            </a:r>
            <a:r>
              <a:rPr lang="en-US" dirty="0"/>
              <a:t>something totally lacking in saturation and therefore having no hue.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29000"/>
            <a:ext cx="4040188" cy="2732088"/>
          </a:xfrm>
        </p:spPr>
        <p:txBody>
          <a:bodyPr/>
          <a:lstStyle/>
          <a:p>
            <a:r>
              <a:rPr lang="en-US" dirty="0" smtClean="0"/>
              <a:t>The photograph of my aunts and uncles from years ago was completely </a:t>
            </a:r>
            <a:r>
              <a:rPr lang="en-US" u="sng" dirty="0" err="1" smtClean="0"/>
              <a:t>hueless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340278"/>
            <a:ext cx="3733800" cy="3701444"/>
          </a:xfrm>
        </p:spPr>
      </p:pic>
    </p:spTree>
    <p:extLst>
      <p:ext uri="{BB962C8B-B14F-4D97-AF65-F5344CB8AC3E}">
        <p14:creationId xmlns:p14="http://schemas.microsoft.com/office/powerpoint/2010/main" val="138460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Volumes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274887"/>
          </a:xfrm>
        </p:spPr>
        <p:txBody>
          <a:bodyPr>
            <a:normAutofit/>
          </a:bodyPr>
          <a:lstStyle/>
          <a:p>
            <a:r>
              <a:rPr lang="en-US" sz="3200" dirty="0"/>
              <a:t>N. A book forming part of a work or series.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09999"/>
            <a:ext cx="4040188" cy="23161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u="sng" dirty="0" smtClean="0"/>
              <a:t>volumes</a:t>
            </a:r>
            <a:r>
              <a:rPr lang="en-US" dirty="0" smtClean="0"/>
              <a:t> of the </a:t>
            </a:r>
            <a:r>
              <a:rPr lang="en-US" i="1" dirty="0" smtClean="0"/>
              <a:t>Harry Potter </a:t>
            </a:r>
            <a:r>
              <a:rPr lang="en-US" dirty="0" smtClean="0"/>
              <a:t>series lined the shelves of the library.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540" y="2842260"/>
            <a:ext cx="3474720" cy="2697480"/>
          </a:xfrm>
        </p:spPr>
      </p:pic>
    </p:spTree>
    <p:extLst>
      <p:ext uri="{BB962C8B-B14F-4D97-AF65-F5344CB8AC3E}">
        <p14:creationId xmlns:p14="http://schemas.microsoft.com/office/powerpoint/2010/main" val="114929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Chaos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274887"/>
          </a:xfrm>
        </p:spPr>
        <p:txBody>
          <a:bodyPr>
            <a:normAutofit/>
          </a:bodyPr>
          <a:lstStyle/>
          <a:p>
            <a:r>
              <a:rPr lang="en-US" sz="3200" dirty="0"/>
              <a:t>N. Complete disorder and confusion.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86199"/>
            <a:ext cx="4040188" cy="2239963"/>
          </a:xfrm>
        </p:spPr>
        <p:txBody>
          <a:bodyPr/>
          <a:lstStyle/>
          <a:p>
            <a:r>
              <a:rPr lang="en-US" dirty="0" smtClean="0"/>
              <a:t>The chaos of New York traffic makes even the best driver worried.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90825"/>
            <a:ext cx="3733800" cy="2800350"/>
          </a:xfrm>
        </p:spPr>
      </p:pic>
    </p:spTree>
    <p:extLst>
      <p:ext uri="{BB962C8B-B14F-4D97-AF65-F5344CB8AC3E}">
        <p14:creationId xmlns:p14="http://schemas.microsoft.com/office/powerpoint/2010/main" val="42440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Chapters 14-15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The Giver </a:t>
            </a:r>
            <a:r>
              <a:rPr lang="en-US" dirty="0" smtClean="0"/>
              <a:t>Vocabulary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184040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Ointment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274887"/>
          </a:xfrm>
        </p:spPr>
        <p:txBody>
          <a:bodyPr/>
          <a:lstStyle/>
          <a:p>
            <a:r>
              <a:rPr lang="en-US" dirty="0" smtClean="0"/>
              <a:t>N. A smooth oily preparation that is rubbed on the skin for medicinal purposes or as a cosmetic.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86199"/>
            <a:ext cx="4040188" cy="2239963"/>
          </a:xfrm>
        </p:spPr>
        <p:txBody>
          <a:bodyPr/>
          <a:lstStyle/>
          <a:p>
            <a:r>
              <a:rPr lang="en-US" dirty="0" smtClean="0"/>
              <a:t>The boy applied ointment to his poison ivy.</a:t>
            </a:r>
            <a:endParaRPr lang="en-US" dirty="0"/>
          </a:p>
        </p:txBody>
      </p:sp>
      <p:pic>
        <p:nvPicPr>
          <p:cNvPr id="2049" name="Picture 1" descr="C:\Users\Noel.Diem13\AppData\Local\Microsoft\Windows\Temporary Internet Files\Content.IE5\3R4F9YDD\MC900371086[1].wmf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8749" y="3483711"/>
            <a:ext cx="1962302" cy="141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12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2274888"/>
          </a:xfrm>
        </p:spPr>
        <p:txBody>
          <a:bodyPr/>
          <a:lstStyle/>
          <a:p>
            <a:r>
              <a:rPr lang="en-US" dirty="0" smtClean="0"/>
              <a:t>N. A shot or an item placed into something else.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09999"/>
            <a:ext cx="4040188" cy="2316163"/>
          </a:xfrm>
        </p:spPr>
        <p:txBody>
          <a:bodyPr/>
          <a:lstStyle/>
          <a:p>
            <a:r>
              <a:rPr lang="en-US" dirty="0" smtClean="0"/>
              <a:t>As children, we received Chicken Pox injections.</a:t>
            </a:r>
            <a:endParaRPr lang="en-US" dirty="0"/>
          </a:p>
        </p:txBody>
      </p:sp>
      <p:pic>
        <p:nvPicPr>
          <p:cNvPr id="9221" name="Picture 5" descr="C:\Users\Noel.Diem13\AppData\Local\Microsoft\Windows\Temporary Internet Files\Content.IE5\3R4F9YDD\MC900013545[1].wmf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6980" y="3233166"/>
            <a:ext cx="1005840" cy="191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3510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N. The action of being rescued or set free: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86199"/>
            <a:ext cx="4040188" cy="2239963"/>
          </a:xfrm>
        </p:spPr>
        <p:txBody>
          <a:bodyPr/>
          <a:lstStyle/>
          <a:p>
            <a:r>
              <a:rPr lang="en-US" dirty="0" smtClean="0"/>
              <a:t>I was grateful for my cats safe deliverance so I </a:t>
            </a:r>
            <a:r>
              <a:rPr lang="en-US" dirty="0" err="1" smtClean="0"/>
              <a:t>payed</a:t>
            </a:r>
            <a:r>
              <a:rPr lang="en-US" dirty="0" smtClean="0"/>
              <a:t> the person that returned her a large reward.</a:t>
            </a:r>
            <a:endParaRPr lang="en-US" dirty="0"/>
          </a:p>
        </p:txBody>
      </p:sp>
      <p:pic>
        <p:nvPicPr>
          <p:cNvPr id="1028" name="Picture 4" descr="http://1.bp.blogspot.com/-VQTg1CsXNZY/UDl05XMDmgI/AAAAAAAACjg/mGZpCJ2d3x8/s1600/lost_cat_stol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42692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30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Unendurable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3510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Adj. incapable of being put up with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86199"/>
            <a:ext cx="4040188" cy="2239963"/>
          </a:xfrm>
        </p:spPr>
        <p:txBody>
          <a:bodyPr/>
          <a:lstStyle/>
          <a:p>
            <a:r>
              <a:rPr lang="en-US" dirty="0" smtClean="0"/>
              <a:t>Sharon had unendurable sore throats so she needed her tonsils taken out.</a:t>
            </a:r>
            <a:endParaRPr lang="en-US" dirty="0"/>
          </a:p>
        </p:txBody>
      </p:sp>
      <p:pic>
        <p:nvPicPr>
          <p:cNvPr id="8194" name="Picture 2" descr="C:\Users\Noel.Diem13\AppData\Local\Microsoft\Windows\Temporary Internet Files\Content.IE5\K8KP1UXY\MC900071315[1].wmf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8161" y="3035928"/>
            <a:ext cx="1943477" cy="231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2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Petitioned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351087"/>
          </a:xfrm>
        </p:spPr>
        <p:txBody>
          <a:bodyPr/>
          <a:lstStyle/>
          <a:p>
            <a:r>
              <a:rPr lang="en-US" dirty="0" smtClean="0"/>
              <a:t>N. A formal written document requesting a right or benefit from a person or group in authority.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86199"/>
            <a:ext cx="4040188" cy="2239963"/>
          </a:xfrm>
        </p:spPr>
        <p:txBody>
          <a:bodyPr/>
          <a:lstStyle/>
          <a:p>
            <a:r>
              <a:rPr lang="en-US" dirty="0" smtClean="0"/>
              <a:t>We petitioned the principal to allow to chew gum in school.</a:t>
            </a:r>
            <a:endParaRPr lang="en-US" dirty="0"/>
          </a:p>
        </p:txBody>
      </p:sp>
      <p:pic>
        <p:nvPicPr>
          <p:cNvPr id="7169" name="Picture 1" descr="C:\Users\Noel.Diem13\AppData\Local\Microsoft\Windows\Temporary Internet Files\Content.IE5\3R4F9YDD\MC900301354[1].wmf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9187" y="3281172"/>
            <a:ext cx="1341425" cy="18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1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Nondescript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19100" y="2286000"/>
            <a:ext cx="4038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(adj.) lacking distinctive characteristics or qualities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1858962"/>
            <a:ext cx="3749675" cy="374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38200" y="3505200"/>
            <a:ext cx="3200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rgbClr val="DFE6D0"/>
                </a:solidFill>
              </a:rPr>
              <a:t>The classroom was very nondescript – it lacked posters, colors, and bulletin boards.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2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Parched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351087"/>
          </a:xfrm>
        </p:spPr>
        <p:txBody>
          <a:bodyPr/>
          <a:lstStyle/>
          <a:p>
            <a:r>
              <a:rPr lang="en-US" dirty="0" smtClean="0"/>
              <a:t>Adj. dried out by heat or excessive exposure to sunlight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86199"/>
            <a:ext cx="4040188" cy="2239963"/>
          </a:xfrm>
        </p:spPr>
        <p:txBody>
          <a:bodyPr/>
          <a:lstStyle/>
          <a:p>
            <a:r>
              <a:rPr lang="en-US" dirty="0" smtClean="0"/>
              <a:t>When parched, a student may say, “Miss Diem, may I get a drink?” </a:t>
            </a:r>
            <a:endParaRPr lang="en-US" dirty="0"/>
          </a:p>
        </p:txBody>
      </p:sp>
      <p:pic>
        <p:nvPicPr>
          <p:cNvPr id="4097" name="Picture 1" descr="C:\Users\Noel.Diem13\AppData\Local\Microsoft\Windows\Temporary Internet Files\Content.IE5\3UJERV4U\MP900402234[1]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3830" y="2247900"/>
            <a:ext cx="259213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5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Carnage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351087"/>
          </a:xfrm>
        </p:spPr>
        <p:txBody>
          <a:bodyPr/>
          <a:lstStyle/>
          <a:p>
            <a:r>
              <a:rPr lang="en-US" dirty="0" smtClean="0"/>
              <a:t>N. Massive slaughter, as in war; a massacre.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86199"/>
            <a:ext cx="4040188" cy="2239963"/>
          </a:xfrm>
        </p:spPr>
        <p:txBody>
          <a:bodyPr/>
          <a:lstStyle/>
          <a:p>
            <a:r>
              <a:rPr lang="en-US" dirty="0" smtClean="0"/>
              <a:t>The Black Plague caused massive carnage in Europe.</a:t>
            </a:r>
            <a:endParaRPr lang="en-US" dirty="0"/>
          </a:p>
        </p:txBody>
      </p:sp>
      <p:pic>
        <p:nvPicPr>
          <p:cNvPr id="3074" name="Picture 2" descr="http://www.trbimg.com/img-5092ba00/turbine/chi-sandy-cleanup-20121101-002/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38400"/>
            <a:ext cx="424027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4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Imploring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351087"/>
          </a:xfrm>
        </p:spPr>
        <p:txBody>
          <a:bodyPr/>
          <a:lstStyle/>
          <a:p>
            <a:r>
              <a:rPr lang="en-US" dirty="0" smtClean="0"/>
              <a:t>V. </a:t>
            </a:r>
            <a:r>
              <a:rPr lang="en-US" sz="4000" dirty="0" smtClean="0"/>
              <a:t>Begging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886199"/>
            <a:ext cx="4040188" cy="2239963"/>
          </a:xfrm>
        </p:spPr>
        <p:txBody>
          <a:bodyPr/>
          <a:lstStyle/>
          <a:p>
            <a:r>
              <a:rPr lang="en-US" dirty="0" smtClean="0"/>
              <a:t>The dog was imploring his owner for a piece of dinner.</a:t>
            </a:r>
            <a:endParaRPr lang="en-US" dirty="0"/>
          </a:p>
        </p:txBody>
      </p:sp>
      <p:pic>
        <p:nvPicPr>
          <p:cNvPr id="5121" name="Picture 1" descr="C:\Users\Noel.Diem13\AppData\Local\Microsoft\Windows\Temporary Internet Files\Content.IE5\8M379JK6\MP900446598[1]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9395" y="2247900"/>
            <a:ext cx="300101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73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Chapters 19-20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The Giver</a:t>
            </a:r>
            <a:r>
              <a:rPr lang="en-US" dirty="0" smtClean="0"/>
              <a:t> Vocabulary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708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Syringe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274887"/>
          </a:xfrm>
        </p:spPr>
        <p:txBody>
          <a:bodyPr/>
          <a:lstStyle/>
          <a:p>
            <a:r>
              <a:rPr lang="en-US" dirty="0" smtClean="0"/>
              <a:t>N. an instrument, such as a hypodermic syringe or a rubber ball with a slender nozzle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3886199"/>
            <a:ext cx="4040188" cy="2239963"/>
          </a:xfrm>
        </p:spPr>
        <p:txBody>
          <a:bodyPr/>
          <a:lstStyle/>
          <a:p>
            <a:r>
              <a:rPr lang="en-US" dirty="0" smtClean="0"/>
              <a:t>The doctor gave me a shot with a syringe.</a:t>
            </a:r>
            <a:endParaRPr lang="en-US" dirty="0"/>
          </a:p>
        </p:txBody>
      </p:sp>
      <p:pic>
        <p:nvPicPr>
          <p:cNvPr id="1026" name="Picture 2" descr="C:\Users\Noel.Diem13\AppData\Local\Microsoft\Windows\Temporary Internet Files\Content.IE5\8M379JK6\MP900185162[1]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3268" y="2362200"/>
            <a:ext cx="249326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15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Receptacle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046287"/>
          </a:xfrm>
        </p:spPr>
        <p:txBody>
          <a:bodyPr/>
          <a:lstStyle/>
          <a:p>
            <a:r>
              <a:rPr lang="en-US" dirty="0" smtClean="0"/>
              <a:t>N. an object that holds something; container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657600"/>
            <a:ext cx="4040188" cy="2468562"/>
          </a:xfrm>
        </p:spPr>
        <p:txBody>
          <a:bodyPr/>
          <a:lstStyle/>
          <a:p>
            <a:r>
              <a:rPr lang="en-US" dirty="0" smtClean="0"/>
              <a:t>Always put your paper, glass, and plastic in the proper receptacle.</a:t>
            </a:r>
            <a:endParaRPr lang="en-US" dirty="0"/>
          </a:p>
        </p:txBody>
      </p:sp>
      <p:pic>
        <p:nvPicPr>
          <p:cNvPr id="2052" name="Picture 4" descr="C:\Users\Noel.Diem13\AppData\Local\Microsoft\Windows\Temporary Internet Files\Content.IE5\8M379JK6\MP900384799[1]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7236" y="2247900"/>
            <a:ext cx="300532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15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Empowered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198687"/>
          </a:xfrm>
        </p:spPr>
        <p:txBody>
          <a:bodyPr/>
          <a:lstStyle/>
          <a:p>
            <a:r>
              <a:rPr lang="en-US" dirty="0" smtClean="0"/>
              <a:t>V. To equip or supply with an ability; enable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3733801"/>
            <a:ext cx="4040188" cy="2392362"/>
          </a:xfrm>
        </p:spPr>
        <p:txBody>
          <a:bodyPr/>
          <a:lstStyle/>
          <a:p>
            <a:r>
              <a:rPr lang="en-US" dirty="0" smtClean="0"/>
              <a:t>The boss was empowered to make the decision about the deal with the rival company.</a:t>
            </a:r>
            <a:endParaRPr lang="en-US" dirty="0"/>
          </a:p>
        </p:txBody>
      </p:sp>
      <p:pic>
        <p:nvPicPr>
          <p:cNvPr id="4098" name="Picture 2" descr="C:\Users\Noel.Diem13\AppData\Local\Microsoft\Windows\Temporary Internet Files\Content.IE5\3R4F9YDD\MP900448478[1]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2946400"/>
            <a:ext cx="3733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2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Remarkable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503487"/>
          </a:xfrm>
        </p:spPr>
        <p:txBody>
          <a:bodyPr/>
          <a:lstStyle/>
          <a:p>
            <a:r>
              <a:rPr lang="en-US" dirty="0" smtClean="0"/>
              <a:t>Adj. Worthy of notice.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114799"/>
            <a:ext cx="4040188" cy="2011363"/>
          </a:xfrm>
        </p:spPr>
        <p:txBody>
          <a:bodyPr/>
          <a:lstStyle/>
          <a:p>
            <a:r>
              <a:rPr lang="en-US" dirty="0" err="1" smtClean="0"/>
              <a:t>Tien</a:t>
            </a:r>
            <a:r>
              <a:rPr lang="en-US" dirty="0" smtClean="0"/>
              <a:t> was a remarkable girl – she could count in 15 different languages!</a:t>
            </a:r>
            <a:endParaRPr lang="en-US" dirty="0"/>
          </a:p>
        </p:txBody>
      </p:sp>
      <p:pic>
        <p:nvPicPr>
          <p:cNvPr id="5122" name="Picture 2" descr="http://www.free-stockphotos.com/images/asian-student-in-a-libr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2743200" cy="41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3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Chapters 21-end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The Giver </a:t>
            </a:r>
            <a:r>
              <a:rPr lang="en-US" dirty="0" smtClean="0"/>
              <a:t>vocabulary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210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Stealthily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351087"/>
          </a:xfrm>
        </p:spPr>
        <p:txBody>
          <a:bodyPr/>
          <a:lstStyle/>
          <a:p>
            <a:r>
              <a:rPr lang="en-US" dirty="0" smtClean="0"/>
              <a:t>Adj. Marked by or acting with quiet, caution, and secrecy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3962399"/>
            <a:ext cx="4040188" cy="21637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Ostriches try to be stealth and hide in the ground – it doesn’t work though!</a:t>
            </a:r>
            <a:endParaRPr lang="en-US" dirty="0"/>
          </a:p>
        </p:txBody>
      </p:sp>
      <p:pic>
        <p:nvPicPr>
          <p:cNvPr id="1029" name="Picture 5" descr="C:\Users\Noel.Diem13\AppData\Local\Microsoft\Windows\Temporary Internet Files\Content.IE5\8M379JK6\MC900084230[1].wmf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2645" y="2247900"/>
            <a:ext cx="331451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12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Chastis</a:t>
            </a:r>
            <a:r>
              <a:rPr lang="en-US" sz="6000" dirty="0"/>
              <a:t>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219200"/>
          </a:xfrm>
        </p:spPr>
        <p:txBody>
          <a:bodyPr/>
          <a:lstStyle/>
          <a:p>
            <a:r>
              <a:rPr lang="en-US" dirty="0" smtClean="0"/>
              <a:t>(v.) rebuke or reprimand seriously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2490005"/>
            <a:ext cx="3749675" cy="2487589"/>
          </a:xfrm>
        </p:spPr>
      </p:pic>
      <p:sp>
        <p:nvSpPr>
          <p:cNvPr id="8" name="TextBox 7"/>
          <p:cNvSpPr txBox="1"/>
          <p:nvPr/>
        </p:nvSpPr>
        <p:spPr>
          <a:xfrm>
            <a:off x="914400" y="2819400"/>
            <a:ext cx="3276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rgbClr val="DFE6D0"/>
                </a:solidFill>
              </a:rPr>
              <a:t>The boy was constantly chastised by his teacher for talking out of turn.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86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Fugitive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351087"/>
          </a:xfrm>
        </p:spPr>
        <p:txBody>
          <a:bodyPr/>
          <a:lstStyle/>
          <a:p>
            <a:r>
              <a:rPr lang="en-US" dirty="0" smtClean="0"/>
              <a:t>Adj. Running away or fleeing, as from the law.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57200" y="3962399"/>
            <a:ext cx="4040188" cy="21637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man was a fugitive – he had stolen from six different stores!</a:t>
            </a:r>
            <a:endParaRPr lang="en-US" dirty="0"/>
          </a:p>
        </p:txBody>
      </p:sp>
      <p:pic>
        <p:nvPicPr>
          <p:cNvPr id="2050" name="Picture 2" descr="C:\Users\Noel.Diem13\AppData\Local\Microsoft\Windows\Temporary Internet Files\Content.IE5\3R4F9YDD\MP900185047[1]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556" y="2362200"/>
            <a:ext cx="24566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28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Foliage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427287"/>
          </a:xfrm>
        </p:spPr>
        <p:txBody>
          <a:bodyPr/>
          <a:lstStyle/>
          <a:p>
            <a:r>
              <a:rPr lang="en-US" dirty="0" smtClean="0"/>
              <a:t>N. Plant leaves, especially tree leaves, considered as a group.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4038599"/>
            <a:ext cx="4040188" cy="2087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foliage in fall is absolutely gorgeous.</a:t>
            </a:r>
            <a:endParaRPr lang="en-US" dirty="0"/>
          </a:p>
        </p:txBody>
      </p:sp>
      <p:pic>
        <p:nvPicPr>
          <p:cNvPr id="3074" name="Picture 2" descr="C:\Users\Noel.Diem13\AppData\Local\Microsoft\Windows\Temporary Internet Files\Content.IE5\3UJERV4U\MP900448289[1].jpg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2950061"/>
            <a:ext cx="3733800" cy="248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29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427287"/>
          </a:xfrm>
        </p:spPr>
        <p:txBody>
          <a:bodyPr/>
          <a:lstStyle/>
          <a:p>
            <a:r>
              <a:rPr lang="en-US" dirty="0" smtClean="0"/>
              <a:t>N. A natural environment or locality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3962399"/>
            <a:ext cx="4040188" cy="21637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Zoos work hard to reproduce the habitations of the animals.</a:t>
            </a:r>
            <a:endParaRPr lang="en-US" dirty="0"/>
          </a:p>
        </p:txBody>
      </p:sp>
      <p:pic>
        <p:nvPicPr>
          <p:cNvPr id="6146" name="Picture 2" descr="C:\Users\Noel.Diem13\AppData\Local\Microsoft\Windows\Temporary Internet Files\Content.IE5\K8KP1UXY\MC900231352[1].wmf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377" y="3282635"/>
            <a:ext cx="2209046" cy="18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6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Incision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274887"/>
          </a:xfrm>
        </p:spPr>
        <p:txBody>
          <a:bodyPr/>
          <a:lstStyle/>
          <a:p>
            <a:r>
              <a:rPr lang="en-US" dirty="0" smtClean="0"/>
              <a:t>N. A cut into a body tissue or organ, especially one made during surgery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3886199"/>
            <a:ext cx="4040188" cy="22399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incision from her surgery healed well – there was no scar!</a:t>
            </a:r>
            <a:endParaRPr lang="en-US" dirty="0"/>
          </a:p>
        </p:txBody>
      </p:sp>
      <p:pic>
        <p:nvPicPr>
          <p:cNvPr id="5122" name="Picture 2" descr="http://idesigniphone.net/wallpapers/52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39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828" y="609600"/>
            <a:ext cx="7024744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Tunic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514600"/>
          </a:xfrm>
        </p:spPr>
        <p:txBody>
          <a:bodyPr>
            <a:normAutofit/>
          </a:bodyPr>
          <a:lstStyle/>
          <a:p>
            <a:r>
              <a:rPr lang="en-US" dirty="0"/>
              <a:t>A loose garment, typically sleeveless and reaching to the wearer's knees, as worn in ancient Greece and Rome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707" y="1447800"/>
            <a:ext cx="3566160" cy="4572000"/>
          </a:xfrm>
        </p:spPr>
      </p:pic>
      <p:sp>
        <p:nvSpPr>
          <p:cNvPr id="8" name="TextBox 7"/>
          <p:cNvSpPr txBox="1"/>
          <p:nvPr/>
        </p:nvSpPr>
        <p:spPr>
          <a:xfrm>
            <a:off x="609600" y="4038600"/>
            <a:ext cx="3657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rgbClr val="DFE6D0"/>
                </a:solidFill>
              </a:rPr>
              <a:t>The girl wore a tunic shirt with black leggings.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4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024744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Fragment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1828800"/>
          </a:xfrm>
        </p:spPr>
        <p:txBody>
          <a:bodyPr/>
          <a:lstStyle/>
          <a:p>
            <a:r>
              <a:rPr lang="en-US" dirty="0" smtClean="0"/>
              <a:t>(n.) A </a:t>
            </a:r>
            <a:r>
              <a:rPr lang="en-US" dirty="0"/>
              <a:t>small part broken or separated from something</a:t>
            </a:r>
            <a:r>
              <a:rPr lang="en-US" dirty="0" smtClean="0"/>
              <a:t>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87" y="3017520"/>
            <a:ext cx="2159000" cy="1432560"/>
          </a:xfrm>
        </p:spPr>
      </p:pic>
      <p:sp>
        <p:nvSpPr>
          <p:cNvPr id="7" name="TextBox 6"/>
          <p:cNvSpPr txBox="1"/>
          <p:nvPr/>
        </p:nvSpPr>
        <p:spPr>
          <a:xfrm>
            <a:off x="533400" y="3048000"/>
            <a:ext cx="4191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rgbClr val="DFE6D0"/>
                </a:solidFill>
              </a:rPr>
              <a:t>My brother dropped the vase and it broke into many fragments.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2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Perspiring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4038600" cy="2667000"/>
          </a:xfrm>
        </p:spPr>
        <p:txBody>
          <a:bodyPr/>
          <a:lstStyle/>
          <a:p>
            <a:r>
              <a:rPr lang="en-US" dirty="0" smtClean="0"/>
              <a:t>(v.) </a:t>
            </a:r>
            <a:r>
              <a:rPr lang="en-US" dirty="0"/>
              <a:t>Give out sweat through the pores of the skin as the result of heat, physical exertion, or stress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075" name="Picture 3" descr="C:\Users\Noel.Diem13\AppData\Local\Microsoft\Windows\Temporary Internet Files\Content.IE5\DP1FT0KC\MC900355143[1].wm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3930" y="2828087"/>
            <a:ext cx="1829714" cy="181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962400"/>
            <a:ext cx="4343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759AA5">
                  <a:lumMod val="60000"/>
                  <a:lumOff val="40000"/>
                </a:srgbClr>
              </a:buClr>
              <a:buFont typeface="Arial" pitchFamily="34" charset="0"/>
              <a:buChar char="•"/>
            </a:pPr>
            <a:r>
              <a:rPr lang="en-US" sz="2800" dirty="0">
                <a:solidFill>
                  <a:srgbClr val="DFE6D0"/>
                </a:solidFill>
              </a:rPr>
              <a:t>The boys were all perspiring after gym class.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7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Chapters 6-7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The Giver </a:t>
            </a:r>
            <a:r>
              <a:rPr lang="en-US" dirty="0" smtClean="0"/>
              <a:t>vocabulary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0502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</TotalTime>
  <Words>1228</Words>
  <Application>Microsoft Office PowerPoint</Application>
  <PresentationFormat>On-screen Show (4:3)</PresentationFormat>
  <Paragraphs>149</Paragraphs>
  <Slides>53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Equity</vt:lpstr>
      <vt:lpstr>PowerPoint Presentation</vt:lpstr>
      <vt:lpstr>The Giver vocabulary</vt:lpstr>
      <vt:lpstr>Forbidden</vt:lpstr>
      <vt:lpstr>Nondescript</vt:lpstr>
      <vt:lpstr>Chastise</vt:lpstr>
      <vt:lpstr>Tunic</vt:lpstr>
      <vt:lpstr>Fragment</vt:lpstr>
      <vt:lpstr>Perspiring</vt:lpstr>
      <vt:lpstr>The Giver vocabulary</vt:lpstr>
      <vt:lpstr>Reprieve</vt:lpstr>
      <vt:lpstr>meticulously</vt:lpstr>
      <vt:lpstr>nourishment</vt:lpstr>
      <vt:lpstr>prestige</vt:lpstr>
      <vt:lpstr>acquisition</vt:lpstr>
      <vt:lpstr>The Giver Vocabulary</vt:lpstr>
      <vt:lpstr>Crescendo</vt:lpstr>
      <vt:lpstr>Kinship</vt:lpstr>
      <vt:lpstr>Prohibited</vt:lpstr>
      <vt:lpstr>Excruciating</vt:lpstr>
      <vt:lpstr>Diminished</vt:lpstr>
      <vt:lpstr>The Giver Vocabulary</vt:lpstr>
      <vt:lpstr>Conspicuous</vt:lpstr>
      <vt:lpstr>Tentatively</vt:lpstr>
      <vt:lpstr>Frigid</vt:lpstr>
      <vt:lpstr>Incline</vt:lpstr>
      <vt:lpstr>Obsolete</vt:lpstr>
      <vt:lpstr>Conveyance</vt:lpstr>
      <vt:lpstr>Weary</vt:lpstr>
      <vt:lpstr>The Giver vocabulary</vt:lpstr>
      <vt:lpstr>Genetic</vt:lpstr>
      <vt:lpstr>Hueless</vt:lpstr>
      <vt:lpstr>Volumes</vt:lpstr>
      <vt:lpstr>Chaos</vt:lpstr>
      <vt:lpstr>The Giver Vocabulary</vt:lpstr>
      <vt:lpstr>Ointment</vt:lpstr>
      <vt:lpstr>Injection</vt:lpstr>
      <vt:lpstr>Deliverance</vt:lpstr>
      <vt:lpstr>Unendurable</vt:lpstr>
      <vt:lpstr>Petitioned</vt:lpstr>
      <vt:lpstr>Parched</vt:lpstr>
      <vt:lpstr>Carnage</vt:lpstr>
      <vt:lpstr>Imploring</vt:lpstr>
      <vt:lpstr>The Giver Vocabulary</vt:lpstr>
      <vt:lpstr>Syringe</vt:lpstr>
      <vt:lpstr>Receptacle</vt:lpstr>
      <vt:lpstr>Empowered</vt:lpstr>
      <vt:lpstr>Remarkable</vt:lpstr>
      <vt:lpstr>The Giver vocabulary</vt:lpstr>
      <vt:lpstr>Stealthily</vt:lpstr>
      <vt:lpstr>Fugitive</vt:lpstr>
      <vt:lpstr>Foliage</vt:lpstr>
      <vt:lpstr>Habitation</vt:lpstr>
      <vt:lpstr>Incision</vt:lpstr>
    </vt:vector>
  </TitlesOfParts>
  <Company>Albright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Albright Lab User</dc:creator>
  <cp:lastModifiedBy>Albright Lab User</cp:lastModifiedBy>
  <cp:revision>3</cp:revision>
  <dcterms:created xsi:type="dcterms:W3CDTF">2013-04-17T01:09:48Z</dcterms:created>
  <dcterms:modified xsi:type="dcterms:W3CDTF">2013-04-17T01:19:09Z</dcterms:modified>
</cp:coreProperties>
</file>